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5" r:id="rId3"/>
    <p:sldId id="266" r:id="rId4"/>
    <p:sldId id="267" r:id="rId5"/>
    <p:sldId id="268" r:id="rId6"/>
    <p:sldId id="269" r:id="rId7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3409950"/>
            <a:ext cx="9144000" cy="128428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700588"/>
            <a:ext cx="9144000" cy="5762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7E23F7-2C2F-4439-8771-CF74DAD7FF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FEBEBC3-80FF-4C66-A06C-028EE844B8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29067"/>
            <a:ext cx="10515600" cy="557509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23F7-2C2F-4439-8771-CF74DAD7FF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EBC3-80FF-4C66-A06C-028EE844B8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2150" y="4095750"/>
            <a:ext cx="8153400" cy="131445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62150" y="5491956"/>
            <a:ext cx="8153400" cy="63612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7E23F7-2C2F-4439-8771-CF74DAD7FF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EBEBC3-80FF-4C66-A06C-028EE844B8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23F7-2C2F-4439-8771-CF74DAD7FF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EBC3-80FF-4C66-A06C-028EE844B8FE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7741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01327"/>
            <a:ext cx="5157787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7741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01327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23F7-2C2F-4439-8771-CF74DAD7FF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EBC3-80FF-4C66-A06C-028EE844B8FE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3409200"/>
            <a:ext cx="9144000" cy="1504800"/>
          </a:xfrm>
        </p:spPr>
        <p:txBody>
          <a:bodyPr anchor="b" anchorCtr="0">
            <a:normAutofit/>
          </a:bodyPr>
          <a:lstStyle>
            <a:lvl1pPr algn="ctr">
              <a:defRPr sz="72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7E23F7-2C2F-4439-8771-CF74DAD7FF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FEBEBC3-80FF-4C66-A06C-028EE844B8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23F7-2C2F-4439-8771-CF74DAD7FF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EBC3-80FF-4C66-A06C-028EE844B8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85421" y="365125"/>
            <a:ext cx="1668379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634046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23F7-2C2F-4439-8771-CF74DAD7FF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EBC3-80FF-4C66-A06C-028EE844B8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5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809750" y="320675"/>
            <a:ext cx="5200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1809750" y="1825625"/>
            <a:ext cx="954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D7E23F7-2C2F-4439-8771-CF74DAD7FF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EBEBC3-80FF-4C66-A06C-028EE844B8F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7.xml"/><Relationship Id="rId2" Type="http://schemas.openxmlformats.org/officeDocument/2006/relationships/slide" Target="slide4.xml"/><Relationship Id="rId1" Type="http://schemas.openxmlformats.org/officeDocument/2006/relationships/hyperlink" Target="http://thome.ouchn.c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9.xml"/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消费者权益保护法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242" name="组合 10241"/>
          <p:cNvGrpSpPr/>
          <p:nvPr/>
        </p:nvGrpSpPr>
        <p:grpSpPr>
          <a:xfrm>
            <a:off x="2711450" y="620713"/>
            <a:ext cx="7562850" cy="5854700"/>
            <a:chOff x="0" y="0"/>
            <a:chExt cx="3024" cy="2016"/>
          </a:xfrm>
        </p:grpSpPr>
        <p:sp>
          <p:nvSpPr>
            <p:cNvPr id="10243" name="矩形 10242"/>
            <p:cNvSpPr>
              <a:spLocks noChangeAspect="1" noTextEdit="1"/>
            </p:cNvSpPr>
            <p:nvPr/>
          </p:nvSpPr>
          <p:spPr>
            <a:xfrm>
              <a:off x="0" y="0"/>
              <a:ext cx="3024" cy="201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 b="1"/>
            </a:p>
          </p:txBody>
        </p:sp>
        <p:cxnSp>
          <p:nvCxnSpPr>
            <p:cNvPr id="10244" name="_s30751"/>
            <p:cNvCxnSpPr>
              <a:stCxn id="10262" idx="3"/>
              <a:endCxn id="10256" idx="2"/>
            </p:cNvCxnSpPr>
            <p:nvPr/>
          </p:nvCxnSpPr>
          <p:spPr>
            <a:xfrm flipV="1">
              <a:off x="2454" y="725"/>
              <a:ext cx="138" cy="715"/>
            </a:xfrm>
            <a:prstGeom prst="bentConnector2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245" name="_s30747"/>
            <p:cNvCxnSpPr>
              <a:stCxn id="10261" idx="3"/>
              <a:endCxn id="10256" idx="2"/>
            </p:cNvCxnSpPr>
            <p:nvPr/>
          </p:nvCxnSpPr>
          <p:spPr>
            <a:xfrm flipV="1">
              <a:off x="2454" y="725"/>
              <a:ext cx="138" cy="1147"/>
            </a:xfrm>
            <a:prstGeom prst="bentConnector2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246" name="_s30745"/>
            <p:cNvCxnSpPr>
              <a:stCxn id="10260" idx="3"/>
              <a:endCxn id="10256" idx="2"/>
            </p:cNvCxnSpPr>
            <p:nvPr/>
          </p:nvCxnSpPr>
          <p:spPr>
            <a:xfrm flipV="1">
              <a:off x="2454" y="725"/>
              <a:ext cx="138" cy="283"/>
            </a:xfrm>
            <a:prstGeom prst="bentConnector2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247" name="_s30743"/>
            <p:cNvCxnSpPr>
              <a:stCxn id="10259" idx="3"/>
              <a:endCxn id="10255" idx="2"/>
            </p:cNvCxnSpPr>
            <p:nvPr/>
          </p:nvCxnSpPr>
          <p:spPr>
            <a:xfrm flipV="1">
              <a:off x="1302" y="725"/>
              <a:ext cx="138" cy="1147"/>
            </a:xfrm>
            <a:prstGeom prst="bentConnector2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248" name="_s30741"/>
            <p:cNvCxnSpPr>
              <a:stCxn id="10258" idx="3"/>
              <a:endCxn id="10255" idx="2"/>
            </p:cNvCxnSpPr>
            <p:nvPr/>
          </p:nvCxnSpPr>
          <p:spPr>
            <a:xfrm flipV="1">
              <a:off x="1302" y="725"/>
              <a:ext cx="138" cy="715"/>
            </a:xfrm>
            <a:prstGeom prst="bentConnector2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249" name="_s30739"/>
            <p:cNvCxnSpPr>
              <a:stCxn id="10257" idx="3"/>
              <a:endCxn id="10255" idx="2"/>
            </p:cNvCxnSpPr>
            <p:nvPr/>
          </p:nvCxnSpPr>
          <p:spPr>
            <a:xfrm flipV="1">
              <a:off x="1302" y="725"/>
              <a:ext cx="138" cy="283"/>
            </a:xfrm>
            <a:prstGeom prst="bentConnector2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250" name="_s30733"/>
            <p:cNvCxnSpPr>
              <a:stCxn id="10256" idx="0"/>
              <a:endCxn id="10253" idx="2"/>
            </p:cNvCxnSpPr>
            <p:nvPr/>
          </p:nvCxnSpPr>
          <p:spPr>
            <a:xfrm rot="-16200000" flipH="1">
              <a:off x="1985" y="-180"/>
              <a:ext cx="134" cy="1080"/>
            </a:xfrm>
            <a:prstGeom prst="bentConnector3">
              <a:avLst>
                <a:gd name="adj1" fmla="val 28347"/>
              </a:avLst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251" name="_s30732"/>
            <p:cNvCxnSpPr>
              <a:stCxn id="10255" idx="0"/>
              <a:endCxn id="10253" idx="2"/>
            </p:cNvCxnSpPr>
            <p:nvPr/>
          </p:nvCxnSpPr>
          <p:spPr>
            <a:xfrm rot="16200000">
              <a:off x="1409" y="324"/>
              <a:ext cx="134" cy="72"/>
            </a:xfrm>
            <a:prstGeom prst="bentConnector3">
              <a:avLst>
                <a:gd name="adj1" fmla="val 28347"/>
              </a:avLst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252" name="_s30731"/>
            <p:cNvCxnSpPr>
              <a:stCxn id="10254" idx="0"/>
              <a:endCxn id="10253" idx="2"/>
            </p:cNvCxnSpPr>
            <p:nvPr/>
          </p:nvCxnSpPr>
          <p:spPr>
            <a:xfrm rot="16200000">
              <a:off x="905" y="-180"/>
              <a:ext cx="134" cy="1080"/>
            </a:xfrm>
            <a:prstGeom prst="bentConnector3">
              <a:avLst>
                <a:gd name="adj1" fmla="val 28347"/>
              </a:avLst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0253" name="_s30727"/>
            <p:cNvSpPr/>
            <p:nvPr/>
          </p:nvSpPr>
          <p:spPr>
            <a:xfrm>
              <a:off x="1080" y="0"/>
              <a:ext cx="864" cy="288"/>
            </a:xfrm>
            <a:prstGeom prst="bracketPair">
              <a:avLst>
                <a:gd name="adj" fmla="val 0"/>
              </a:avLst>
            </a:prstGeom>
            <a:solidFill>
              <a:schemeClr val="folHlink">
                <a:alpha val="50000"/>
              </a:schemeClr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/>
            <a:p>
              <a:pPr lvl="0" algn="ctr"/>
              <a:r>
                <a:rPr lang="zh-CN" altLang="en-US" sz="2000" b="1">
                  <a:effectLst>
                    <a:outerShdw blurRad="38100" dist="38100" dir="2700000">
                      <a:srgbClr val="FFFFFF"/>
                    </a:outerShdw>
                  </a:effectLst>
                  <a:latin typeface="华文隶书" panose="02010800040101010101" charset="-122"/>
                  <a:ea typeface="宋体" panose="02010600030101010101" pitchFamily="2" charset="-122"/>
                </a:rPr>
                <a:t>经济法</a:t>
              </a:r>
              <a:endParaRPr lang="zh-CN" altLang="en-US" sz="2000" b="1">
                <a:effectLst>
                  <a:outerShdw blurRad="38100" dist="38100" dir="2700000">
                    <a:srgbClr val="FFFFFF"/>
                  </a:outerShdw>
                </a:effectLst>
                <a:latin typeface="华文隶书" panose="02010800040101010101" charset="-122"/>
                <a:ea typeface="宋体" panose="02010600030101010101" pitchFamily="2" charset="-122"/>
              </a:endParaRPr>
            </a:p>
          </p:txBody>
        </p:sp>
        <p:sp>
          <p:nvSpPr>
            <p:cNvPr id="10254" name="_s30728"/>
            <p:cNvSpPr/>
            <p:nvPr/>
          </p:nvSpPr>
          <p:spPr>
            <a:xfrm>
              <a:off x="0" y="432"/>
              <a:ext cx="864" cy="288"/>
            </a:xfrm>
            <a:prstGeom prst="bracketPair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/>
            <a:p>
              <a:pPr lvl="0" algn="ctr"/>
              <a:r>
                <a:rPr lang="zh-CN" altLang="en-US" sz="2000" b="1">
                  <a:effectLst>
                    <a:outerShdw blurRad="38100" dist="38100" dir="2700000">
                      <a:srgbClr val="FFFFFF"/>
                    </a:outerShdw>
                  </a:effectLst>
                  <a:latin typeface="华文隶书" panose="02010800040101010101" charset="-122"/>
                  <a:ea typeface="宋体" panose="02010600030101010101" pitchFamily="2" charset="-122"/>
                </a:rPr>
                <a:t>经济法总论</a:t>
              </a:r>
              <a:endParaRPr lang="zh-CN" altLang="en-US" sz="2000" b="1">
                <a:effectLst>
                  <a:outerShdw blurRad="38100" dist="38100" dir="2700000">
                    <a:srgbClr val="FFFFFF"/>
                  </a:outerShdw>
                </a:effectLst>
                <a:latin typeface="华文隶书" panose="02010800040101010101" charset="-122"/>
                <a:ea typeface="宋体" panose="02010600030101010101" pitchFamily="2" charset="-122"/>
              </a:endParaRPr>
            </a:p>
          </p:txBody>
        </p:sp>
        <p:sp>
          <p:nvSpPr>
            <p:cNvPr id="10255" name="_s30729"/>
            <p:cNvSpPr/>
            <p:nvPr/>
          </p:nvSpPr>
          <p:spPr>
            <a:xfrm>
              <a:off x="1008" y="432"/>
              <a:ext cx="864" cy="288"/>
            </a:xfrm>
            <a:prstGeom prst="bracketPair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/>
            <a:p>
              <a:pPr lvl="0" algn="ctr"/>
              <a:r>
                <a:rPr lang="zh-CN" altLang="en-US" sz="2000" b="1">
                  <a:effectLst>
                    <a:outerShdw blurRad="38100" dist="38100" dir="2700000">
                      <a:srgbClr val="FFFFFF"/>
                    </a:outerShdw>
                  </a:effectLst>
                  <a:latin typeface="华文隶书" panose="02010800040101010101" charset="-122"/>
                  <a:ea typeface="宋体" panose="02010600030101010101" pitchFamily="2" charset="-122"/>
                </a:rPr>
                <a:t>市场规制法</a:t>
              </a:r>
              <a:endParaRPr lang="zh-CN" altLang="en-US" sz="2000" b="1">
                <a:effectLst>
                  <a:outerShdw blurRad="38100" dist="38100" dir="2700000">
                    <a:srgbClr val="FFFFFF"/>
                  </a:outerShdw>
                </a:effectLst>
                <a:latin typeface="华文隶书" panose="02010800040101010101" charset="-122"/>
                <a:ea typeface="宋体" panose="02010600030101010101" pitchFamily="2" charset="-122"/>
              </a:endParaRPr>
            </a:p>
          </p:txBody>
        </p:sp>
        <p:sp>
          <p:nvSpPr>
            <p:cNvPr id="10256" name="_s30730"/>
            <p:cNvSpPr/>
            <p:nvPr/>
          </p:nvSpPr>
          <p:spPr>
            <a:xfrm>
              <a:off x="2160" y="432"/>
              <a:ext cx="864" cy="288"/>
            </a:xfrm>
            <a:prstGeom prst="bracketPair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/>
            <a:p>
              <a:pPr lvl="0" algn="ctr"/>
              <a:r>
                <a:rPr lang="zh-CN" altLang="en-US" sz="2000" b="1">
                  <a:effectLst>
                    <a:outerShdw blurRad="38100" dist="38100" dir="2700000">
                      <a:srgbClr val="FFFFFF"/>
                    </a:outerShdw>
                  </a:effectLst>
                  <a:latin typeface="华文隶书" panose="02010800040101010101" charset="-122"/>
                  <a:ea typeface="宋体" panose="02010600030101010101" pitchFamily="2" charset="-122"/>
                </a:rPr>
                <a:t>宏观调控法</a:t>
              </a:r>
              <a:endParaRPr lang="zh-CN" altLang="en-US" sz="2000" b="1">
                <a:effectLst>
                  <a:outerShdw blurRad="38100" dist="38100" dir="2700000">
                    <a:srgbClr val="FFFFFF"/>
                  </a:outerShdw>
                </a:effectLst>
                <a:latin typeface="华文隶书" panose="02010800040101010101" charset="-122"/>
                <a:ea typeface="宋体" panose="02010600030101010101" pitchFamily="2" charset="-122"/>
              </a:endParaRPr>
            </a:p>
          </p:txBody>
        </p:sp>
        <p:sp>
          <p:nvSpPr>
            <p:cNvPr id="10257" name="_s30738"/>
            <p:cNvSpPr/>
            <p:nvPr/>
          </p:nvSpPr>
          <p:spPr>
            <a:xfrm>
              <a:off x="432" y="864"/>
              <a:ext cx="864" cy="288"/>
            </a:xfrm>
            <a:prstGeom prst="bracketPair">
              <a:avLst>
                <a:gd name="adj" fmla="val 0"/>
              </a:avLst>
            </a:prstGeom>
            <a:ln w="5715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anchor="ctr"/>
            <a:p>
              <a:pPr lvl="0" algn="ctr"/>
              <a:r>
                <a:rPr lang="zh-CN" altLang="en-US" sz="2000" b="1">
                  <a:latin typeface="Arial" panose="020B0604020202020204" pitchFamily="34" charset="0"/>
                  <a:ea typeface="宋体" panose="02010600030101010101" pitchFamily="2" charset="-122"/>
                </a:rPr>
                <a:t>竞争法</a:t>
              </a:r>
              <a:endParaRPr lang="zh-CN" altLang="en-US" sz="20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58" name="_s30740"/>
            <p:cNvSpPr/>
            <p:nvPr/>
          </p:nvSpPr>
          <p:spPr>
            <a:xfrm>
              <a:off x="432" y="1296"/>
              <a:ext cx="864" cy="288"/>
            </a:xfrm>
            <a:prstGeom prst="bracketPair">
              <a:avLst>
                <a:gd name="adj" fmla="val 0"/>
              </a:avLst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anchor="ctr"/>
            <a:p>
              <a:pPr lvl="0" algn="ctr"/>
              <a:r>
                <a:rPr lang="zh-CN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消费者权益保护法</a:t>
              </a:r>
              <a:endPara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59" name="_s30742"/>
            <p:cNvSpPr/>
            <p:nvPr/>
          </p:nvSpPr>
          <p:spPr>
            <a:xfrm>
              <a:off x="432" y="1728"/>
              <a:ext cx="864" cy="288"/>
            </a:xfrm>
            <a:prstGeom prst="bracketPair">
              <a:avLst>
                <a:gd name="adj" fmla="val 0"/>
              </a:avLst>
            </a:prstGeom>
            <a:ln w="5715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anchor="ctr"/>
            <a:p>
              <a:pPr lvl="0" algn="ctr"/>
              <a:r>
                <a:rPr lang="zh-CN" altLang="en-US" sz="2000" b="1">
                  <a:latin typeface="Arial" panose="020B0604020202020204" pitchFamily="34" charset="0"/>
                  <a:ea typeface="宋体" panose="02010600030101010101" pitchFamily="2" charset="-122"/>
                </a:rPr>
                <a:t>产品质量法</a:t>
              </a:r>
              <a:endParaRPr lang="zh-CN" altLang="en-US" sz="20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60" name="_s30744"/>
            <p:cNvSpPr/>
            <p:nvPr/>
          </p:nvSpPr>
          <p:spPr>
            <a:xfrm>
              <a:off x="1585" y="864"/>
              <a:ext cx="863" cy="288"/>
            </a:xfrm>
            <a:prstGeom prst="bracketPair">
              <a:avLst>
                <a:gd name="adj" fmla="val 0"/>
              </a:avLst>
            </a:prstGeom>
            <a:ln w="5715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anchor="ctr"/>
            <a:p>
              <a:pPr lvl="0" algn="ctr"/>
              <a:r>
                <a:rPr lang="zh-CN" altLang="en-US" sz="2000" b="1">
                  <a:latin typeface="Arial" panose="020B0604020202020204" pitchFamily="34" charset="0"/>
                  <a:ea typeface="宋体" panose="02010600030101010101" pitchFamily="2" charset="-122"/>
                </a:rPr>
                <a:t>财政法</a:t>
              </a:r>
              <a:endParaRPr lang="zh-CN" altLang="en-US" sz="20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61" name="_s30746"/>
            <p:cNvSpPr/>
            <p:nvPr/>
          </p:nvSpPr>
          <p:spPr>
            <a:xfrm>
              <a:off x="1585" y="1728"/>
              <a:ext cx="863" cy="288"/>
            </a:xfrm>
            <a:prstGeom prst="bracketPair">
              <a:avLst>
                <a:gd name="adj" fmla="val 0"/>
              </a:avLst>
            </a:prstGeom>
            <a:ln w="5715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anchor="ctr"/>
            <a:p>
              <a:pPr lvl="0" algn="ctr"/>
              <a:r>
                <a:rPr lang="zh-CN" altLang="en-US" sz="2000" b="1">
                  <a:latin typeface="Arial" panose="020B0604020202020204" pitchFamily="34" charset="0"/>
                  <a:ea typeface="宋体" panose="02010600030101010101" pitchFamily="2" charset="-122"/>
                </a:rPr>
                <a:t>金融法</a:t>
              </a:r>
              <a:endParaRPr lang="zh-CN" altLang="en-US" sz="20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62" name="_s30750"/>
            <p:cNvSpPr/>
            <p:nvPr/>
          </p:nvSpPr>
          <p:spPr>
            <a:xfrm>
              <a:off x="1584" y="1296"/>
              <a:ext cx="864" cy="288"/>
            </a:xfrm>
            <a:prstGeom prst="bracketPair">
              <a:avLst>
                <a:gd name="adj" fmla="val 0"/>
              </a:avLst>
            </a:prstGeom>
            <a:ln w="5715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anchor="ctr"/>
            <a:p>
              <a:pPr lvl="0" algn="ctr"/>
              <a:r>
                <a:rPr lang="zh-CN" altLang="en-US" sz="2000" b="1">
                  <a:latin typeface="Arial" panose="020B0604020202020204" pitchFamily="34" charset="0"/>
                  <a:ea typeface="宋体" panose="02010600030101010101" pitchFamily="2" charset="-122"/>
                </a:rPr>
                <a:t>税法</a:t>
              </a:r>
              <a:endParaRPr lang="zh-CN" altLang="en-US" sz="20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513070" y="1647190"/>
            <a:ext cx="609600" cy="31667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 b="1">
                <a:solidFill>
                  <a:schemeClr val="accent4"/>
                </a:solidFill>
              </a:rPr>
              <a:t>消费者权益保护法</a:t>
            </a:r>
            <a:endParaRPr lang="zh-CN" altLang="en-US" sz="2800" b="1">
              <a:solidFill>
                <a:schemeClr val="accent4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79565" y="1849755"/>
            <a:ext cx="19888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法学（专）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6679565" y="3838575"/>
            <a:ext cx="221043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物流管理（专）</a:t>
            </a:r>
            <a:endParaRPr lang="zh-CN" altLang="en-US" sz="2400"/>
          </a:p>
        </p:txBody>
      </p:sp>
      <p:sp>
        <p:nvSpPr>
          <p:cNvPr id="184" name=" 184"/>
          <p:cNvSpPr/>
          <p:nvPr/>
        </p:nvSpPr>
        <p:spPr>
          <a:xfrm>
            <a:off x="1577975" y="1715135"/>
            <a:ext cx="916305" cy="5118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FFFF"/>
                </a:solidFill>
              </a:rPr>
              <a:t>法理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84"/>
          <p:cNvSpPr/>
          <p:nvPr/>
        </p:nvSpPr>
        <p:spPr>
          <a:xfrm>
            <a:off x="2665730" y="1795145"/>
            <a:ext cx="1089660" cy="5118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FFFF"/>
                </a:solidFill>
              </a:rPr>
              <a:t>宪法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84"/>
          <p:cNvSpPr/>
          <p:nvPr/>
        </p:nvSpPr>
        <p:spPr>
          <a:xfrm>
            <a:off x="3822065" y="2025015"/>
            <a:ext cx="1066800" cy="5118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FFFF"/>
                </a:solidFill>
              </a:rPr>
              <a:t>民法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184"/>
          <p:cNvSpPr/>
          <p:nvPr/>
        </p:nvSpPr>
        <p:spPr>
          <a:xfrm>
            <a:off x="3507740" y="1283335"/>
            <a:ext cx="1447800" cy="5118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FFFF"/>
                </a:solidFill>
              </a:rPr>
              <a:t>经济法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9"/>
          <p:cNvSpPr/>
          <p:nvPr/>
        </p:nvSpPr>
        <p:spPr>
          <a:xfrm>
            <a:off x="2065020" y="3945255"/>
            <a:ext cx="2664460" cy="6851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FFFF"/>
                </a:solidFill>
              </a:rPr>
              <a:t>为了更好的服务消费者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65730" y="5487670"/>
            <a:ext cx="7684135" cy="701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学时54，3学分，开设一学期</a:t>
            </a:r>
            <a:endParaRPr lang="zh-CN" altLang="en-US" sz="2000"/>
          </a:p>
          <a:p>
            <a:r>
              <a:rPr lang="zh-CN" altLang="en-US" sz="2000"/>
              <a:t>通过国家开放大学学习网（http://www.ouchn.cn）进行在线学习</a:t>
            </a:r>
            <a:endParaRPr lang="zh-CN" altLang="en-US" sz="20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84" grpId="0" bldLvl="0" animBg="1"/>
      <p:bldP spid="8" grpId="0" bldLvl="0" animBg="1"/>
      <p:bldP spid="6" grpId="0" bldLvl="0" animBg="1"/>
      <p:bldP spid="7" grpId="0" bldLvl="0" animBg="1"/>
      <p:bldP spid="9" grpId="0" bldLvl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16305" y="634365"/>
            <a:ext cx="161226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4"/>
                </a:solidFill>
              </a:rPr>
              <a:t>相关法律</a:t>
            </a:r>
            <a:endParaRPr lang="zh-CN" altLang="en-US" sz="2400">
              <a:solidFill>
                <a:schemeClr val="accent4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28570" y="1883410"/>
            <a:ext cx="3524250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000"/>
              <a:t>《中华人民共和国食品安全法》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2528570" y="1024890"/>
            <a:ext cx="4571365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>
                <a:sym typeface="+mn-ea"/>
              </a:rPr>
              <a:t> 《中华人民共和国消费者权益保护法》</a:t>
            </a:r>
            <a:endParaRPr lang="zh-CN" altLang="en-US" sz="20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28570" y="1487170"/>
            <a:ext cx="37388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>
                <a:sym typeface="+mn-ea"/>
              </a:rPr>
              <a:t>《中华人民共和国产品质量法》</a:t>
            </a:r>
            <a:endParaRPr lang="zh-CN" altLang="en-US" sz="20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28570" y="2279650"/>
            <a:ext cx="49803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《中华人民共和国反不正当竞争法》</a:t>
            </a:r>
            <a:endParaRPr lang="zh-CN" altLang="en-US" sz="2000"/>
          </a:p>
        </p:txBody>
      </p:sp>
      <p:sp>
        <p:nvSpPr>
          <p:cNvPr id="7" name="文本框 6"/>
          <p:cNvSpPr txBox="1"/>
          <p:nvPr/>
        </p:nvSpPr>
        <p:spPr>
          <a:xfrm>
            <a:off x="2528570" y="2675890"/>
            <a:ext cx="431546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/>
              <a:t>《中华人民共和国反垄断法》</a:t>
            </a:r>
            <a:endParaRPr lang="zh-CN" altLang="en-US" sz="2000"/>
          </a:p>
        </p:txBody>
      </p:sp>
      <p:sp>
        <p:nvSpPr>
          <p:cNvPr id="8" name="文本框 7"/>
          <p:cNvSpPr txBox="1"/>
          <p:nvPr/>
        </p:nvSpPr>
        <p:spPr>
          <a:xfrm>
            <a:off x="916305" y="3246120"/>
            <a:ext cx="1729740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chemeClr val="accent4"/>
                </a:solidFill>
              </a:rPr>
              <a:t>参考资料</a:t>
            </a:r>
            <a:endParaRPr lang="zh-CN" altLang="en-US" sz="2400">
              <a:solidFill>
                <a:schemeClr val="accent4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28570" y="3931285"/>
            <a:ext cx="8833485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《消费者权益保护法实用问答》中国法制出版社，21世纪法学系列教材；</a:t>
            </a:r>
            <a:endParaRPr lang="zh-CN" alt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2528570" y="4432300"/>
            <a:ext cx="67868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>
                <a:sym typeface="+mn-ea"/>
              </a:rPr>
              <a:t>《消费者权益保护法》吴宏伟主编，中国人民大学出版社。</a:t>
            </a:r>
            <a:endParaRPr lang="zh-CN" altLang="en-US" sz="200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6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1466850" y="1304925"/>
            <a:ext cx="10213340" cy="822960"/>
            <a:chOff x="2310" y="2055"/>
            <a:chExt cx="16084" cy="1296"/>
          </a:xfrm>
        </p:grpSpPr>
        <p:sp>
          <p:nvSpPr>
            <p:cNvPr id="8" name="矩形 7"/>
            <p:cNvSpPr/>
            <p:nvPr/>
          </p:nvSpPr>
          <p:spPr>
            <a:xfrm>
              <a:off x="7904" y="2100"/>
              <a:ext cx="4545" cy="7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310" y="2055"/>
              <a:ext cx="16084" cy="129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400"/>
                <a:t> 形成性考核在国开学习网 </a:t>
              </a:r>
              <a:r>
                <a:rPr lang="zh-CN" altLang="en-US" sz="2400">
                  <a:solidFill>
                    <a:srgbClr val="FF0000"/>
                  </a:solidFill>
                  <a:hlinkClick r:id="rId1"/>
                </a:rPr>
                <a:t>http://www.ouchn.cn/</a:t>
              </a:r>
              <a:r>
                <a:rPr lang="zh-CN" altLang="en-US" sz="2400">
                  <a:solidFill>
                    <a:srgbClr val="FF0000"/>
                  </a:solidFill>
                </a:rPr>
                <a:t> </a:t>
              </a:r>
              <a:r>
                <a:rPr lang="zh-CN" altLang="en-US" sz="2400"/>
                <a:t>公布，由两次阶段性测试构成，采用网上在线考核形式。</a:t>
              </a:r>
              <a:endParaRPr lang="zh-CN" altLang="en-US" sz="240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78205" y="620395"/>
            <a:ext cx="2540000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4"/>
                </a:solidFill>
              </a:rPr>
              <a:t>形成性考核</a:t>
            </a:r>
            <a:endParaRPr lang="zh-CN" altLang="en-US" sz="2400" b="1">
              <a:solidFill>
                <a:schemeClr val="accent4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8205" y="2483485"/>
            <a:ext cx="2540000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accent4"/>
                </a:solidFill>
              </a:rPr>
              <a:t>终结性考试</a:t>
            </a:r>
            <a:endParaRPr lang="zh-CN" altLang="en-US" sz="2400" b="1">
              <a:solidFill>
                <a:schemeClr val="accent4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89380" y="3159125"/>
            <a:ext cx="963231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终结性考试统一参加期末笔试考试，考试时长一般是60分钟。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466850" y="4979670"/>
            <a:ext cx="8572500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课程综合成绩=形成性考核成绩×50%+终结性考试成绩×50%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878205" y="4184650"/>
            <a:ext cx="209486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4"/>
                </a:solidFill>
              </a:rPr>
              <a:t>课程综合成绩</a:t>
            </a:r>
            <a:endParaRPr lang="zh-CN" altLang="en-US" sz="2400" b="1">
              <a:solidFill>
                <a:schemeClr val="accent4"/>
              </a:solidFill>
            </a:endParaRPr>
          </a:p>
        </p:txBody>
      </p:sp>
      <p:sp>
        <p:nvSpPr>
          <p:cNvPr id="9" name="椭圆 8">
            <a:hlinkClick r:id="rId2" action="ppaction://hlinksldjump"/>
          </p:cNvPr>
          <p:cNvSpPr/>
          <p:nvPr/>
        </p:nvSpPr>
        <p:spPr>
          <a:xfrm>
            <a:off x="10017125" y="1952625"/>
            <a:ext cx="1004570" cy="5308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50%</a:t>
            </a:r>
            <a:endParaRPr lang="en-US" altLang="zh-CN"/>
          </a:p>
        </p:txBody>
      </p:sp>
      <p:sp>
        <p:nvSpPr>
          <p:cNvPr id="10" name="椭圆 9"/>
          <p:cNvSpPr/>
          <p:nvPr/>
        </p:nvSpPr>
        <p:spPr>
          <a:xfrm>
            <a:off x="10017125" y="3122295"/>
            <a:ext cx="1004570" cy="5308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50%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 bldLvl="0" animBg="1"/>
      <p:bldP spid="5" grpId="0"/>
      <p:bldP spid="10" grpId="0" bldLvl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5222" r="58270" b="58188"/>
          <a:stretch>
            <a:fillRect/>
          </a:stretch>
        </p:blipFill>
        <p:spPr>
          <a:xfrm>
            <a:off x="209550" y="657225"/>
            <a:ext cx="3718560" cy="55435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42122" r="58270" b="16770"/>
          <a:stretch>
            <a:fillRect/>
          </a:stretch>
        </p:blipFill>
        <p:spPr>
          <a:xfrm>
            <a:off x="4497070" y="192405"/>
            <a:ext cx="3896360" cy="62877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t="83372" r="58270"/>
          <a:stretch>
            <a:fillRect/>
          </a:stretch>
        </p:blipFill>
        <p:spPr>
          <a:xfrm>
            <a:off x="8746490" y="1790700"/>
            <a:ext cx="3277870" cy="294703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3709" r="5570"/>
          <a:stretch>
            <a:fillRect/>
          </a:stretch>
        </p:blipFill>
        <p:spPr>
          <a:xfrm>
            <a:off x="6350" y="-52070"/>
            <a:ext cx="12200255" cy="6920865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8986520" y="1404620"/>
            <a:ext cx="1650365" cy="974725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9189085" y="2785110"/>
            <a:ext cx="878840" cy="424815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 r="19054" b="-3746"/>
          <a:stretch>
            <a:fillRect/>
          </a:stretch>
        </p:blipFill>
        <p:spPr>
          <a:xfrm>
            <a:off x="10795" y="3754755"/>
            <a:ext cx="12190730" cy="32010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ldLvl="0" animBg="1"/>
      <p:bldP spid="5" grpId="0" animBg="1"/>
      <p:bldP spid="5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" y="10795"/>
            <a:ext cx="12202795" cy="6835775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3028950" y="4672965"/>
            <a:ext cx="3202305" cy="1274445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10" y="9525"/>
            <a:ext cx="12225020" cy="68757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16020" y="2393950"/>
            <a:ext cx="5144770" cy="1920240"/>
          </a:xfrm>
          <a:prstGeom prst="rect">
            <a:avLst/>
          </a:prstGeom>
          <a:solidFill>
            <a:srgbClr val="0060A7"/>
          </a:solidFill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zh-CN" sz="4000" b="1" dirty="0">
                <a:solidFill>
                  <a:schemeClr val="bg1"/>
                </a:solidFill>
                <a:sym typeface="+mn-ea"/>
              </a:rPr>
              <a:t>祝大家考试顺利通过！</a:t>
            </a:r>
            <a:endParaRPr lang="zh-CN" altLang="zh-CN" sz="4000" b="1" dirty="0">
              <a:solidFill>
                <a:schemeClr val="bg1"/>
              </a:solidFill>
              <a:sym typeface="+mn-ea"/>
            </a:endParaRPr>
          </a:p>
          <a:p>
            <a:pPr algn="ctr">
              <a:lnSpc>
                <a:spcPct val="150000"/>
              </a:lnSpc>
            </a:pPr>
            <a:endParaRPr lang="zh-CN" altLang="zh-CN" sz="4000" b="1" dirty="0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92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160492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160492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92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160492"/>
</p:tagLst>
</file>

<file path=ppt/tags/tag4.xml><?xml version="1.0" encoding="utf-8"?>
<p:tagLst xmlns:p="http://schemas.openxmlformats.org/presentationml/2006/main">
  <p:tag name="KSO_WM_TEMPLATE_CATEGORY" val="custom"/>
  <p:tag name="KSO_WM_TEMPLATE_INDEX" val="160492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160492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160492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160492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160492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160492"/>
</p:tagLst>
</file>

<file path=ppt/theme/theme1.xml><?xml version="1.0" encoding="utf-8"?>
<a:theme xmlns:a="http://schemas.openxmlformats.org/drawingml/2006/main" name="1_Office 主题">
  <a:themeElements>
    <a:clrScheme name="自定义 209">
      <a:dk1>
        <a:srgbClr val="FFFFFF"/>
      </a:dk1>
      <a:lt1>
        <a:srgbClr val="000000"/>
      </a:lt1>
      <a:dk2>
        <a:srgbClr val="44546A"/>
      </a:dk2>
      <a:lt2>
        <a:srgbClr val="E7E6E6"/>
      </a:lt2>
      <a:accent1>
        <a:srgbClr val="00B0F0"/>
      </a:accent1>
      <a:accent2>
        <a:srgbClr val="FFFFF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WPS 演示</Application>
  <PresentationFormat>宽屏</PresentationFormat>
  <Paragraphs>78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华文隶书</vt:lpstr>
      <vt:lpstr>Calibri Light</vt:lpstr>
      <vt:lpstr>Calibri</vt:lpstr>
      <vt:lpstr>微软雅黑</vt:lpstr>
      <vt:lpstr>黑体</vt:lpstr>
      <vt:lpstr>1_Office 主题</vt:lpstr>
      <vt:lpstr>消费者权益保护法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zl</cp:lastModifiedBy>
  <cp:revision>2</cp:revision>
  <dcterms:created xsi:type="dcterms:W3CDTF">2015-05-05T08:02:00Z</dcterms:created>
  <dcterms:modified xsi:type="dcterms:W3CDTF">2017-06-08T08:11:39Z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2052-10.1.0.6391</vt:lpwstr>
  </property>
</Properties>
</file>